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Roboto Medium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Lato Hairline"/>
      <p:regular r:id="rId28"/>
      <p:bold r:id="rId29"/>
      <p:italic r:id="rId30"/>
      <p:boldItalic r:id="rId31"/>
    </p:embeddedFont>
    <p:embeddedFont>
      <p:font typeface="Lato Light"/>
      <p:regular r:id="rId32"/>
      <p:bold r:id="rId33"/>
      <p:italic r:id="rId34"/>
      <p:boldItalic r:id="rId35"/>
    </p:embeddedFont>
    <p:embeddedFont>
      <p:font typeface="Robo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747775"/>
          </p15:clr>
        </p15:guide>
        <p15:guide id="2" pos="144">
          <p15:clr>
            <a:srgbClr val="747775"/>
          </p15:clr>
        </p15:guide>
        <p15:guide id="3" pos="511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144"/>
        <p:guide pos="51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regular.fntdata"/><Relationship Id="rId22" Type="http://schemas.openxmlformats.org/officeDocument/2006/relationships/font" Target="fonts/RobotoMedium-italic.fntdata"/><Relationship Id="rId21" Type="http://schemas.openxmlformats.org/officeDocument/2006/relationships/font" Target="fonts/RobotoMedium-bold.fntdata"/><Relationship Id="rId24" Type="http://schemas.openxmlformats.org/officeDocument/2006/relationships/font" Target="fonts/Lato-regular.fntdata"/><Relationship Id="rId23" Type="http://schemas.openxmlformats.org/officeDocument/2006/relationships/font" Target="fonts/RobotoMedium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LatoHairlin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Hairlin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Hairline-boldItalic.fntdata"/><Relationship Id="rId30" Type="http://schemas.openxmlformats.org/officeDocument/2006/relationships/font" Target="fonts/LatoHairline-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bold.fntdata"/><Relationship Id="rId10" Type="http://schemas.openxmlformats.org/officeDocument/2006/relationships/slide" Target="slides/slide5.xml"/><Relationship Id="rId32" Type="http://schemas.openxmlformats.org/officeDocument/2006/relationships/font" Target="fonts/LatoLight-regular.fntdata"/><Relationship Id="rId13" Type="http://schemas.openxmlformats.org/officeDocument/2006/relationships/slide" Target="slides/slide8.xml"/><Relationship Id="rId35" Type="http://schemas.openxmlformats.org/officeDocument/2006/relationships/font" Target="fonts/LatoLight-bold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italic.fntdata"/><Relationship Id="rId15" Type="http://schemas.openxmlformats.org/officeDocument/2006/relationships/slide" Target="slides/slide10.xml"/><Relationship Id="rId37" Type="http://schemas.openxmlformats.org/officeDocument/2006/relationships/font" Target="fonts/RobotoLight-bold.fntdata"/><Relationship Id="rId14" Type="http://schemas.openxmlformats.org/officeDocument/2006/relationships/slide" Target="slides/slide9.xml"/><Relationship Id="rId36" Type="http://schemas.openxmlformats.org/officeDocument/2006/relationships/font" Target="fonts/RobotoLight-regular.fntdata"/><Relationship Id="rId17" Type="http://schemas.openxmlformats.org/officeDocument/2006/relationships/font" Target="fonts/Roboto-bold.fntdata"/><Relationship Id="rId39" Type="http://schemas.openxmlformats.org/officeDocument/2006/relationships/font" Target="fonts/RobotoLight-boldItalic.fntdata"/><Relationship Id="rId16" Type="http://schemas.openxmlformats.org/officeDocument/2006/relationships/font" Target="fonts/Roboto-regular.fntdata"/><Relationship Id="rId38" Type="http://schemas.openxmlformats.org/officeDocument/2006/relationships/font" Target="fonts/RobotoLight-italic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7e0723f144_2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7e0723f144_2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e0723f144_2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e0723f144_2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e0723f14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e0723f14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e0723f144_2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e0723f144_2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e0723f144_2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e0723f144_2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7e0723f144_2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7e0723f144_2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7e0723f144_2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7e0723f144_2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7e0723f144_2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7e0723f144_2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e0723f144_2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e0723f144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10.jpg"/><Relationship Id="rId6" Type="http://schemas.openxmlformats.org/officeDocument/2006/relationships/hyperlink" Target="https://github.com/serbinaekaterinai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boxofficemojo.com/" TargetMode="External"/><Relationship Id="rId4" Type="http://schemas.openxmlformats.org/officeDocument/2006/relationships/hyperlink" Target="https://www.imdb.com/" TargetMode="External"/><Relationship Id="rId5" Type="http://schemas.openxmlformats.org/officeDocument/2006/relationships/hyperlink" Target="https://www.rottentomatoes.com/" TargetMode="External"/><Relationship Id="rId6" Type="http://schemas.openxmlformats.org/officeDocument/2006/relationships/hyperlink" Target="https://www.themoviedb.org/" TargetMode="External"/><Relationship Id="rId7" Type="http://schemas.openxmlformats.org/officeDocument/2006/relationships/hyperlink" Target="https://www.the-numbers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025" y="908925"/>
            <a:ext cx="8222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r>
              <a:rPr lang="en" sz="1100">
                <a:solidFill>
                  <a:srgbClr val="030416"/>
                </a:solidFill>
                <a:latin typeface="Lato"/>
                <a:ea typeface="Lato"/>
                <a:cs typeface="Lato"/>
                <a:sym typeface="Lato"/>
              </a:rPr>
              <a:t>movie production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60938" y="16753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</a:t>
            </a:r>
            <a:r>
              <a:rPr lang="en" sz="74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arket entry proposal</a:t>
            </a:r>
            <a:endParaRPr sz="7491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27575" y="4519200"/>
            <a:ext cx="2387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4EA7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39300" y="4788900"/>
            <a:ext cx="1577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September 2023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606200" y="3403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Biographies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22"/>
          <p:cNvPicPr preferRelativeResize="0"/>
          <p:nvPr/>
        </p:nvPicPr>
        <p:blipFill rotWithShape="1">
          <a:blip r:embed="rId3">
            <a:alphaModFix/>
          </a:blip>
          <a:srcRect b="26511" l="16528" r="19257" t="10843"/>
          <a:stretch/>
        </p:blipFill>
        <p:spPr>
          <a:xfrm>
            <a:off x="606200" y="1100875"/>
            <a:ext cx="985500" cy="120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4">
            <a:alphaModFix/>
          </a:blip>
          <a:srcRect b="0" l="6510" r="8274" t="0"/>
          <a:stretch/>
        </p:blipFill>
        <p:spPr>
          <a:xfrm>
            <a:off x="586721" y="2453350"/>
            <a:ext cx="1024500" cy="120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25" y="3729625"/>
            <a:ext cx="10245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1760925" y="1111100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Ekaterina Serbina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serbinaekaterina99@gmail.com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https://github.com/serbinaekaterinai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https://www.linkedin.com/in/ekaterina-serbina-48917228b/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1760925" y="2473075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Jacob Serfaty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jacob.serfaty@gmail.com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https://github.com/jacobserfaty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https://www.linkedin.com/in/jacob-serfaty/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1760925" y="3758850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Michael Hammer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michaelhammerb@gmail.com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https://github.com/michaelhammer1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https://www.linkedin.com/in/michaelhammerb/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405175" y="115450"/>
            <a:ext cx="8530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00"/>
              <a:t>Key Findings: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Strategic recommendations for higher ROI in Movie Production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405175" y="1068150"/>
            <a:ext cx="7503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42"/>
              <a:t>What genres of movies to make?</a:t>
            </a:r>
            <a:endParaRPr sz="1842"/>
          </a:p>
        </p:txBody>
      </p:sp>
      <p:sp>
        <p:nvSpPr>
          <p:cNvPr id="95" name="Google Shape;95;p14"/>
          <p:cNvSpPr txBox="1"/>
          <p:nvPr/>
        </p:nvSpPr>
        <p:spPr>
          <a:xfrm>
            <a:off x="405175" y="2110200"/>
            <a:ext cx="7915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the optimal length of a successful movie?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175" y="3457050"/>
            <a:ext cx="6514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much budget is needed?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26650" y="3967500"/>
            <a:ext cx="791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Invest mainly into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$5-20 million range but also consider select  &lt;$5 million movies for potential high ROI and reduced risk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99050" y="2649725"/>
            <a:ext cx="8045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Aim for a runtime between 108-120 minutes for the best chance at a high ROI. However, be open to notable exceptions, as outliers like movies with a length of 85 minutes or 134 minutes can also succeed.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47525" y="1482050"/>
            <a:ext cx="592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Prioritize Budget for Mystery, Horror and Thriller movie genres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Data Sources</a:t>
            </a:r>
            <a:r>
              <a:rPr lang="en" sz="3400"/>
              <a:t> </a:t>
            </a: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Used</a:t>
            </a:r>
            <a:r>
              <a:rPr lang="en" sz="3400"/>
              <a:t>:</a:t>
            </a:r>
            <a:endParaRPr sz="3400"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0679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Box Office Mojo</a:t>
            </a:r>
            <a:r>
              <a:rPr lang="en" sz="4573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IMDB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Rotten Tomatoes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TheMovieDB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Numbers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5507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Limitations</a:t>
            </a:r>
            <a:r>
              <a:rPr lang="en" sz="5086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5086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31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183800" y="3537125"/>
            <a:ext cx="231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71500" y="3835400"/>
            <a:ext cx="4356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Data lost through cleanup</a:t>
            </a:r>
            <a:endParaRPr sz="15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71500" y="3835400"/>
            <a:ext cx="60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Char char="○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What is a</a:t>
            </a:r>
            <a:r>
              <a:rPr lang="en" sz="3400"/>
              <a:t> </a:t>
            </a: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Successful</a:t>
            </a:r>
            <a:r>
              <a:rPr lang="en" sz="3400"/>
              <a:t> </a:t>
            </a: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Movie</a:t>
            </a:r>
            <a:r>
              <a:rPr lang="en" sz="3400"/>
              <a:t>?</a:t>
            </a:r>
            <a:endParaRPr sz="3400"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High Number of Votes  </a:t>
            </a:r>
            <a:r>
              <a:rPr b="1" lang="en">
                <a:solidFill>
                  <a:schemeClr val="accent4"/>
                </a:solidFill>
              </a:rPr>
              <a:t>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000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High Vote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Rating</a:t>
            </a:r>
            <a:r>
              <a:rPr b="1" lang="en">
                <a:solidFill>
                  <a:schemeClr val="accent4"/>
                </a:solidFill>
              </a:rPr>
              <a:t>  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.0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Return on Investment(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ROI )  </a:t>
            </a:r>
            <a:r>
              <a:rPr b="1" lang="en">
                <a:solidFill>
                  <a:schemeClr val="accent4"/>
                </a:solidFill>
              </a:rPr>
              <a:t>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10%</a:t>
            </a:r>
            <a:endParaRPr>
              <a:solidFill>
                <a:schemeClr val="accent4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7173000" y="3537150"/>
            <a:ext cx="1971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>
            <p:ph type="title"/>
          </p:nvPr>
        </p:nvSpPr>
        <p:spPr>
          <a:xfrm>
            <a:off x="410100" y="102850"/>
            <a:ext cx="8323800" cy="82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Optimal Release Windows 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for</a:t>
            </a:r>
            <a:r>
              <a:rPr b="1" lang="en" sz="2800"/>
              <a:t> Higher Movie ROI:</a:t>
            </a:r>
            <a:endParaRPr sz="5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3664075" y="1482300"/>
            <a:ext cx="2737800" cy="5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491625" y="-1101850"/>
            <a:ext cx="7845600" cy="1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491625" y="5573850"/>
            <a:ext cx="54693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*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3183" l="14069" r="9425" t="30348"/>
          <a:stretch/>
        </p:blipFill>
        <p:spPr>
          <a:xfrm>
            <a:off x="3926000" y="1482293"/>
            <a:ext cx="4411223" cy="240495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/>
          <p:nvPr/>
        </p:nvSpPr>
        <p:spPr>
          <a:xfrm>
            <a:off x="-222800" y="1120450"/>
            <a:ext cx="3796200" cy="26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Seasonal</a:t>
            </a:r>
            <a:r>
              <a:rPr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Implications</a:t>
            </a:r>
            <a:r>
              <a:rPr b="1" lang="en" sz="19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9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February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: Coincides with Valentine's Day.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April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: Positioned between the spring break and the beginning of the summer blockbuster season.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June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: Start of the summer blockbuster season.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October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: Pre-holiday season and also a time for horror/thriller releases due to Halloween.</a:t>
            </a:r>
            <a:endParaRPr sz="1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November</a:t>
            </a:r>
            <a:r>
              <a:rPr lang="en" sz="1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: Thanksgiving holiday season in the U.S.</a:t>
            </a:r>
            <a:endParaRPr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/>
        </p:nvSpPr>
        <p:spPr>
          <a:xfrm>
            <a:off x="383263" y="684550"/>
            <a:ext cx="3164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18"/>
          <p:cNvSpPr txBox="1"/>
          <p:nvPr/>
        </p:nvSpPr>
        <p:spPr>
          <a:xfrm>
            <a:off x="228594" y="79725"/>
            <a:ext cx="8178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Movies with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20%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ROI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typically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Mystery, Horror, Thriller genres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5245500" y="-1266675"/>
            <a:ext cx="3252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2038950" y="-514450"/>
            <a:ext cx="3744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Distribution of Ratings in WInter/Summer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 flipH="1" rot="10800000">
            <a:off x="7501575" y="5143500"/>
            <a:ext cx="21684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3">
            <a:alphaModFix/>
          </a:blip>
          <a:srcRect b="31324" l="48347" r="21354" t="45376"/>
          <a:stretch/>
        </p:blipFill>
        <p:spPr>
          <a:xfrm>
            <a:off x="5571050" y="5727647"/>
            <a:ext cx="3088148" cy="15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/>
        </p:nvSpPr>
        <p:spPr>
          <a:xfrm>
            <a:off x="2500050" y="-723462"/>
            <a:ext cx="41439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Distribution of Movie Genres in Winter/Summer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1227000" y="5143500"/>
            <a:ext cx="48102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formla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ROI movie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8"/>
          <p:cNvSpPr txBox="1"/>
          <p:nvPr>
            <p:ph type="title"/>
          </p:nvPr>
        </p:nvSpPr>
        <p:spPr>
          <a:xfrm>
            <a:off x="658775" y="-926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14201" l="14688" r="8447" t="27499"/>
          <a:stretch/>
        </p:blipFill>
        <p:spPr>
          <a:xfrm>
            <a:off x="3244499" y="1183188"/>
            <a:ext cx="5737001" cy="263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383275" y="1745225"/>
            <a:ext cx="53328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Lower production cost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Broad Appeal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Innovative Filmmaking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Viral Marketing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7190750" y="3521075"/>
            <a:ext cx="2619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264125" y="169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chemeClr val="accent4"/>
                </a:solidFill>
              </a:rPr>
              <a:t>ROI Optimized Movie length should be 108-118 mins </a:t>
            </a:r>
            <a:endParaRPr b="1" sz="2700">
              <a:solidFill>
                <a:schemeClr val="accent4"/>
              </a:solidFill>
            </a:endParaRPr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 flipH="1">
            <a:off x="125" y="169050"/>
            <a:ext cx="264000" cy="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7216625" y="3537150"/>
            <a:ext cx="1763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3389225" y="4006325"/>
            <a:ext cx="201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 rot="-5400000">
            <a:off x="-4697000" y="652325"/>
            <a:ext cx="63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08000" y="1231900"/>
            <a:ext cx="42099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movie length(108 - 118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This duration aligns well with the average audiences attention span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From a financial perspective , a movie length in this range means more showings per day in the theater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Outliers: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Short films(85 min) often get attention in film festivals, which can boost their popularity and their return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Epic Fantasies, Historical Dramas and Complex Thrillers might require more time(135 min) to flesh out the story properly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1376575" y="5386175"/>
            <a:ext cx="49803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3">
            <a:alphaModFix/>
          </a:blip>
          <a:srcRect b="10301" l="8853" r="17676" t="33531"/>
          <a:stretch/>
        </p:blipFill>
        <p:spPr>
          <a:xfrm>
            <a:off x="4912900" y="1436527"/>
            <a:ext cx="4066826" cy="202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7216625" y="3537150"/>
            <a:ext cx="2325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382050" y="-1540375"/>
            <a:ext cx="8379900" cy="409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Movies with budgets in the range of $5 million to $20 million offer a higher ROI</a:t>
            </a:r>
            <a:endParaRPr b="1" sz="2800"/>
          </a:p>
        </p:txBody>
      </p:sp>
      <p:sp>
        <p:nvSpPr>
          <p:cNvPr id="160" name="Google Shape;160;p20"/>
          <p:cNvSpPr txBox="1"/>
          <p:nvPr/>
        </p:nvSpPr>
        <p:spPr>
          <a:xfrm>
            <a:off x="3449525" y="2343500"/>
            <a:ext cx="5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7446600" y="4697925"/>
            <a:ext cx="24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2" name="Google Shape;162;p20"/>
          <p:cNvPicPr preferRelativeResize="0"/>
          <p:nvPr/>
        </p:nvPicPr>
        <p:blipFill rotWithShape="1">
          <a:blip r:embed="rId3">
            <a:alphaModFix/>
          </a:blip>
          <a:srcRect b="13440" l="14985" r="16839" t="29728"/>
          <a:stretch/>
        </p:blipFill>
        <p:spPr>
          <a:xfrm>
            <a:off x="833276" y="1105550"/>
            <a:ext cx="3673800" cy="199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4">
            <a:alphaModFix/>
          </a:blip>
          <a:srcRect b="10512" l="8670" r="28903" t="36949"/>
          <a:stretch/>
        </p:blipFill>
        <p:spPr>
          <a:xfrm>
            <a:off x="5622900" y="2979590"/>
            <a:ext cx="3139052" cy="171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-2439950" y="3181100"/>
            <a:ext cx="3673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358375" y="5098125"/>
            <a:ext cx="4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382050" y="3565925"/>
            <a:ext cx="55791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 weak negative correlation suggests that increasing the production budgets does not necessarily </a:t>
            </a: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guarantee</a:t>
            </a: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a proportionally higher ROI</a:t>
            </a:r>
            <a:endParaRPr sz="1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4762625" y="1329675"/>
            <a:ext cx="4403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While the $5-20 million range seems promising, it's also wise for a production company to have a diversified portfolio. Producing some lower-budget films (&lt;$5 million) might result in surprise hits</a:t>
            </a:r>
            <a:endParaRPr sz="1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/>
              <a:t>Further Research:</a:t>
            </a:r>
            <a:endParaRPr b="1" sz="3500"/>
          </a:p>
        </p:txBody>
      </p:sp>
      <p:sp>
        <p:nvSpPr>
          <p:cNvPr id="173" name="Google Shape;173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Need more up to date Data</a:t>
            </a:r>
            <a:endParaRPr sz="2963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Where are consumers watching movies?</a:t>
            </a:r>
            <a:r>
              <a:rPr lang="en" sz="2963"/>
              <a:t> </a:t>
            </a:r>
            <a:r>
              <a:rPr lang="en" sz="2963">
                <a:solidFill>
                  <a:srgbClr val="374151"/>
                </a:solidFill>
                <a:latin typeface="Roboto Light"/>
                <a:ea typeface="Roboto Light"/>
                <a:cs typeface="Roboto Light"/>
                <a:sym typeface="Roboto Light"/>
              </a:rPr>
              <a:t>How have platforms like Netflix, Amazon Prime, Disney+, etc., influenced movie viewership trends and box office returns?</a:t>
            </a:r>
            <a:endParaRPr sz="2963"/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How do International markets compare to the domestic market in terms of popularity?</a:t>
            </a:r>
            <a:endParaRPr sz="2963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solidFill>
                  <a:srgbClr val="37415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does the marketing budget relate to ROI? Does a higher marketing spend guarantee higher ratings or more votes?</a:t>
            </a:r>
            <a:endParaRPr sz="2963">
              <a:solidFill>
                <a:srgbClr val="37415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7201500" y="3546800"/>
            <a:ext cx="1942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